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1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43A709-3137-94C7-25EE-1FE2DDC8E3B5}" v="1710" dt="2025-10-23T03:01:03.234"/>
    <p1510:client id="{7515A40C-6159-9B42-6DCA-051F6674995B}" v="35" dt="2025-10-24T03:03:59.1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20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5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86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35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5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6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10/27/2025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6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10/27/2025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20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10/27/2025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91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75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32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4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692" r:id="rId5"/>
    <p:sldLayoutId id="2147483697" r:id="rId6"/>
    <p:sldLayoutId id="2147483693" r:id="rId7"/>
    <p:sldLayoutId id="2147483694" r:id="rId8"/>
    <p:sldLayoutId id="2147483695" r:id="rId9"/>
    <p:sldLayoutId id="2147483696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zyang.github.io/convolution-visualizer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2.mp4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1EC058-8EC6-5203-C121-7A91DFFA6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78" y="-3775"/>
            <a:ext cx="7357756" cy="7966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FEED-FORWARD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3022A0-8756-33F8-6B6B-EEAA160CD2D0}"/>
              </a:ext>
            </a:extLst>
          </p:cNvPr>
          <p:cNvSpPr txBox="1"/>
          <p:nvPr/>
        </p:nvSpPr>
        <p:spPr>
          <a:xfrm>
            <a:off x="-5579" y="789490"/>
            <a:ext cx="7041454" cy="590805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A multi-layer neural network.</a:t>
            </a:r>
            <a:endParaRPr lang="en-US" sz="2400"/>
          </a:p>
          <a:p>
            <a:pPr marL="342900"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The information is passed in the </a:t>
            </a:r>
            <a:r>
              <a:rPr lang="en-US" sz="2400" b="1" dirty="0">
                <a:latin typeface="Times New Roman"/>
                <a:cs typeface="Times New Roman"/>
              </a:rPr>
              <a:t>forward direction—from left to right</a:t>
            </a:r>
            <a:r>
              <a:rPr lang="en-US" sz="2400" dirty="0">
                <a:latin typeface="Times New Roman"/>
                <a:cs typeface="Times New Roman"/>
              </a:rPr>
              <a:t>.</a:t>
            </a:r>
          </a:p>
          <a:p>
            <a:pPr marL="342900"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In the forward pass, the </a:t>
            </a:r>
            <a:r>
              <a:rPr lang="en-US" sz="2400" b="1" dirty="0">
                <a:latin typeface="Times New Roman"/>
                <a:cs typeface="Times New Roman"/>
              </a:rPr>
              <a:t>information comes inside the model through the input layer, passes through the series of hidden layers, and finally goes to the output layer</a:t>
            </a:r>
            <a:r>
              <a:rPr lang="en-US" sz="2400" dirty="0">
                <a:latin typeface="Times New Roman"/>
                <a:cs typeface="Times New Roman"/>
              </a:rPr>
              <a:t>.</a:t>
            </a:r>
          </a:p>
          <a:p>
            <a:pPr marL="342900"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The </a:t>
            </a:r>
            <a:r>
              <a:rPr lang="en-US" sz="2400" b="1" dirty="0">
                <a:highlight>
                  <a:srgbClr val="FFFF00"/>
                </a:highlight>
                <a:latin typeface="Times New Roman"/>
                <a:cs typeface="Times New Roman"/>
              </a:rPr>
              <a:t>information does not loop with two hidden layers</a:t>
            </a:r>
            <a:r>
              <a:rPr lang="en-US" sz="2400" dirty="0">
                <a:latin typeface="Times New Roman"/>
                <a:cs typeface="Times New Roman"/>
              </a:rPr>
              <a:t>.</a:t>
            </a:r>
          </a:p>
          <a:p>
            <a:pPr marL="342900"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The later layers give </a:t>
            </a:r>
            <a:r>
              <a:rPr lang="en-US" sz="2400" b="1" dirty="0">
                <a:highlight>
                  <a:srgbClr val="FFFF00"/>
                </a:highlight>
                <a:latin typeface="Times New Roman"/>
                <a:cs typeface="Times New Roman"/>
              </a:rPr>
              <a:t>no feedback</a:t>
            </a:r>
            <a:r>
              <a:rPr lang="en-US" sz="2400" dirty="0">
                <a:latin typeface="Times New Roman"/>
                <a:cs typeface="Times New Roman"/>
              </a:rPr>
              <a:t> to the previous layers. </a:t>
            </a:r>
          </a:p>
          <a:p>
            <a:pPr marL="342900"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The</a:t>
            </a:r>
            <a:r>
              <a:rPr lang="en-US" sz="2400" b="1" dirty="0">
                <a:latin typeface="Times New Roman"/>
                <a:cs typeface="Times New Roman"/>
              </a:rPr>
              <a:t> basic learning process of feed-forward networks remain the same as the perceptron</a:t>
            </a:r>
            <a:r>
              <a:rPr lang="en-US" sz="2400" dirty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FF1C2B-A8A7-DD1F-93F7-47F2024629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26" r="43063" b="-5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uting a small image">
            <a:extLst>
              <a:ext uri="{FF2B5EF4-FFF2-40B4-BE49-F238E27FC236}">
                <a16:creationId xmlns:a16="http://schemas.microsoft.com/office/drawing/2014/main" id="{FDD9F8C2-8B8F-4509-189D-7D0598F95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" y="90"/>
            <a:ext cx="11898701" cy="641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29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7A9043-080B-FF7C-2A8B-192DB59A3601}"/>
              </a:ext>
            </a:extLst>
          </p:cNvPr>
          <p:cNvSpPr txBox="1"/>
          <p:nvPr/>
        </p:nvSpPr>
        <p:spPr>
          <a:xfrm>
            <a:off x="5876" y="0"/>
            <a:ext cx="12186924" cy="68018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 b="1" dirty="0">
                <a:latin typeface="Times New Roman"/>
                <a:ea typeface="+mn-lt"/>
                <a:cs typeface="+mn-lt"/>
              </a:rPr>
              <a:t>Understanding Image Complexity for Computers </a:t>
            </a:r>
            <a:endParaRPr lang="en-US" sz="2800" b="1" dirty="0">
              <a:latin typeface="Times New Roman"/>
              <a:cs typeface="Times New Roman"/>
            </a:endParaRPr>
          </a:p>
          <a:p>
            <a:pPr algn="just"/>
            <a:r>
              <a:rPr lang="en-US" sz="2400" dirty="0">
                <a:latin typeface="Times New Roman"/>
                <a:ea typeface="+mn-lt"/>
                <a:cs typeface="+mn-lt"/>
              </a:rPr>
              <a:t>1. </a:t>
            </a:r>
            <a:r>
              <a:rPr lang="en-US" sz="2400" b="1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The Computer's View (The Problem)</a:t>
            </a:r>
            <a:endParaRPr lang="en-US" sz="2400" b="1">
              <a:highlight>
                <a:srgbClr val="FFFF00"/>
              </a:highlight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latin typeface="Times New Roman"/>
                <a:ea typeface="+mn-lt"/>
                <a:cs typeface="+mn-lt"/>
              </a:rPr>
              <a:t>Human Perception: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It's easy for us to get an idea of an image just by looking at it (e.g., "This is a person's face").</a:t>
            </a:r>
            <a:endParaRPr lang="en-US" sz="2400" dirty="0"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latin typeface="Times New Roman"/>
                <a:ea typeface="+mn-lt"/>
                <a:cs typeface="+mn-lt"/>
              </a:rPr>
              <a:t>Computer Input: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A computer only</a:t>
            </a:r>
            <a:r>
              <a:rPr lang="en-US" sz="2400" b="1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 sees a pixel matrix (a grid of numbers)</a:t>
            </a:r>
            <a:r>
              <a:rPr lang="en-US" sz="2400" dirty="0">
                <a:latin typeface="Times New Roman"/>
                <a:ea typeface="+mn-lt"/>
                <a:cs typeface="+mn-lt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Looking at the raw pixel values provides no direct information on the image content.</a:t>
            </a:r>
            <a:endParaRPr lang="en-US" sz="2400" b="1" dirty="0">
              <a:highlight>
                <a:srgbClr val="FFFF00"/>
              </a:highlight>
              <a:latin typeface="Times New Roman"/>
              <a:cs typeface="Times New Roman"/>
            </a:endParaRPr>
          </a:p>
          <a:p>
            <a:pPr algn="just"/>
            <a:endParaRPr lang="en-US" sz="2400" dirty="0">
              <a:latin typeface="Times New Roman"/>
              <a:cs typeface="Times New Roman"/>
            </a:endParaRPr>
          </a:p>
          <a:p>
            <a:pPr algn="just"/>
            <a:r>
              <a:rPr lang="en-US" sz="2400" dirty="0">
                <a:latin typeface="Times New Roman"/>
                <a:ea typeface="+mn-lt"/>
                <a:cs typeface="+mn-lt"/>
              </a:rPr>
              <a:t>2. </a:t>
            </a:r>
            <a:r>
              <a:rPr lang="en-US" sz="2400" b="1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The Computational Task</a:t>
            </a:r>
            <a:endParaRPr lang="en-US" sz="2400" b="1">
              <a:highlight>
                <a:srgbClr val="FFFF00"/>
              </a:highlight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latin typeface="Times New Roman"/>
                <a:ea typeface="+mn-lt"/>
                <a:cs typeface="+mn-lt"/>
              </a:rPr>
              <a:t>Requirement: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The computer must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perform complex calculations </a:t>
            </a:r>
            <a:r>
              <a:rPr lang="en-US" sz="2400" dirty="0">
                <a:latin typeface="Times New Roman"/>
                <a:ea typeface="+mn-lt"/>
                <a:cs typeface="+mn-lt"/>
              </a:rPr>
              <a:t>on these matrices.</a:t>
            </a:r>
            <a:endParaRPr lang="en-US" sz="2400" dirty="0"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latin typeface="Times New Roman"/>
                <a:ea typeface="+mn-lt"/>
                <a:cs typeface="+mn-lt"/>
              </a:rPr>
              <a:t>Goal: </a:t>
            </a:r>
            <a:r>
              <a:rPr lang="en-US" sz="2400" dirty="0">
                <a:latin typeface="Times New Roman"/>
                <a:ea typeface="+mn-lt"/>
                <a:cs typeface="+mn-lt"/>
              </a:rPr>
              <a:t>To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formulate relationships with neighboring pixel elements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(e.g., finding edges, textures, shapes).</a:t>
            </a:r>
            <a:endParaRPr lang="en-US" sz="2400" dirty="0"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latin typeface="Times New Roman"/>
                <a:ea typeface="+mn-lt"/>
                <a:cs typeface="+mn-lt"/>
              </a:rPr>
              <a:t>Output: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Only after these complex steps can the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 algorithm confidently state that "this image represents a person’s face."</a:t>
            </a:r>
            <a:endParaRPr lang="en-US" sz="2400" b="1" dirty="0">
              <a:latin typeface="Times New Roman"/>
              <a:cs typeface="Times New Roman"/>
            </a:endParaRPr>
          </a:p>
          <a:p>
            <a:pPr algn="just"/>
            <a:r>
              <a:rPr lang="en-US" sz="2400" dirty="0">
                <a:latin typeface="Times New Roman"/>
                <a:ea typeface="+mn-lt"/>
                <a:cs typeface="+mn-lt"/>
              </a:rPr>
              <a:t>3. </a:t>
            </a:r>
            <a:r>
              <a:rPr lang="en-US" sz="2400" b="1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Takeaway</a:t>
            </a:r>
            <a:endParaRPr lang="en-US" sz="2400" b="1" dirty="0">
              <a:highlight>
                <a:srgbClr val="FFFF00"/>
              </a:highlight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latin typeface="Times New Roman"/>
                <a:ea typeface="+mn-lt"/>
                <a:cs typeface="+mn-lt"/>
              </a:rPr>
              <a:t>Algorithm Complexity: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Developing </a:t>
            </a:r>
            <a:r>
              <a:rPr lang="en-US" sz="2400" b="1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algorithms for recognizing complex patterns in images is incredibly difficult</a:t>
            </a:r>
            <a:r>
              <a:rPr lang="en-US" sz="2400" dirty="0">
                <a:latin typeface="Times New Roman"/>
                <a:ea typeface="+mn-lt"/>
                <a:cs typeface="+mn-lt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latin typeface="Times New Roman"/>
                <a:ea typeface="+mn-lt"/>
                <a:cs typeface="+mn-lt"/>
              </a:rPr>
              <a:t>Brain Power: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This process helps us realize how complex our own brains are to excel at pattern recognition so naturally and effortlessly.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3904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A03C7-E762-77BB-7A70-CF4D140DB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74" y="1635260"/>
            <a:ext cx="3348297" cy="22417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Convolution</a:t>
            </a:r>
          </a:p>
        </p:txBody>
      </p:sp>
      <p:pic>
        <p:nvPicPr>
          <p:cNvPr id="3" name="Picture 2" descr="A diagram of process cycle&#10;&#10;AI-generated content may be incorrect.">
            <a:extLst>
              <a:ext uri="{FF2B5EF4-FFF2-40B4-BE49-F238E27FC236}">
                <a16:creationId xmlns:a16="http://schemas.microsoft.com/office/drawing/2014/main" id="{23D83771-40F7-0351-7569-9F2335C04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043" y="31650"/>
            <a:ext cx="8181561" cy="716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24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7B47-1AD4-E345-F3A2-367BEE48F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78" y="2300"/>
            <a:ext cx="12191955" cy="1304786"/>
          </a:xfrm>
        </p:spPr>
        <p:txBody>
          <a:bodyPr/>
          <a:lstStyle/>
          <a:p>
            <a:pPr algn="ctr"/>
            <a:r>
              <a:rPr lang="en-US" dirty="0"/>
              <a:t>Convolution Visualization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C8D47-B94C-F839-A659-B8D444DEC123}"/>
              </a:ext>
            </a:extLst>
          </p:cNvPr>
          <p:cNvSpPr txBox="1"/>
          <p:nvPr/>
        </p:nvSpPr>
        <p:spPr>
          <a:xfrm>
            <a:off x="20253" y="1032944"/>
            <a:ext cx="120105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https://ezyang.github.io/convolution-visualizer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7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97DE5A-DA89-0A80-C73D-8DCE1A3E2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D43AF-0CA8-D126-7F0D-9A45DF478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045" y="1174376"/>
            <a:ext cx="3509383" cy="27817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Pooling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05EB19-206E-7C47-2617-0D65163664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2275"/>
          <a:stretch>
            <a:fillRect/>
          </a:stretch>
        </p:blipFill>
        <p:spPr>
          <a:xfrm>
            <a:off x="3386513" y="1"/>
            <a:ext cx="8805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84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2DEF89-A348-F73A-2AE0-6B8E31BB8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837917"/>
              </p:ext>
            </p:extLst>
          </p:nvPr>
        </p:nvGraphicFramePr>
        <p:xfrm>
          <a:off x="0" y="-3451"/>
          <a:ext cx="12191998" cy="332232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4881010">
                  <a:extLst>
                    <a:ext uri="{9D8B030D-6E8A-4147-A177-3AD203B41FA5}">
                      <a16:colId xmlns:a16="http://schemas.microsoft.com/office/drawing/2014/main" val="2854712720"/>
                    </a:ext>
                  </a:extLst>
                </a:gridCol>
                <a:gridCol w="7310988">
                  <a:extLst>
                    <a:ext uri="{9D8B030D-6E8A-4147-A177-3AD203B41FA5}">
                      <a16:colId xmlns:a16="http://schemas.microsoft.com/office/drawing/2014/main" val="37879401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800" dirty="0">
                          <a:effectLst/>
                          <a:latin typeface="Times New Roman"/>
                        </a:rPr>
                        <a:t>Component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800" dirty="0">
                          <a:effectLst/>
                          <a:latin typeface="Times New Roman"/>
                        </a:rPr>
                        <a:t>Description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892143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800" dirty="0">
                          <a:effectLst/>
                          <a:latin typeface="Times New Roman"/>
                        </a:rPr>
                        <a:t>Input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800" dirty="0">
                          <a:effectLst/>
                          <a:latin typeface="Times New Roman"/>
                        </a:rPr>
                        <a:t>A Feature Map 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26040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800" dirty="0">
                          <a:effectLst/>
                          <a:latin typeface="Times New Roman"/>
                        </a:rPr>
                        <a:t>Kernel Size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800" dirty="0">
                          <a:effectLst/>
                          <a:latin typeface="Times New Roman"/>
                        </a:rPr>
                        <a:t>The size of the sliding window 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100960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800" dirty="0">
                          <a:effectLst/>
                          <a:latin typeface="Times New Roman"/>
                        </a:rPr>
                        <a:t>Stride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800" dirty="0">
                          <a:effectLst/>
                          <a:latin typeface="Times New Roman"/>
                        </a:rPr>
                        <a:t>How many steps the window moves (usually 2).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599806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800" dirty="0">
                          <a:effectLst/>
                          <a:latin typeface="Times New Roman"/>
                        </a:rPr>
                        <a:t>Operation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800" dirty="0">
                          <a:effectLst/>
                          <a:latin typeface="Times New Roman"/>
                        </a:rPr>
                        <a:t>The fixed mathematical rule applied within the window (e.g., finding the maximum value).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58902608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167FAAB-0D50-6498-FD12-F15360BB0BB6}"/>
              </a:ext>
            </a:extLst>
          </p:cNvPr>
          <p:cNvSpPr txBox="1"/>
          <p:nvPr/>
        </p:nvSpPr>
        <p:spPr>
          <a:xfrm>
            <a:off x="11753" y="3645687"/>
            <a:ext cx="11998763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 dirty="0">
                <a:latin typeface="Times New Roman"/>
                <a:ea typeface="+mn-lt"/>
                <a:cs typeface="Times New Roman"/>
              </a:rPr>
              <a:t>Pooling is an </a:t>
            </a:r>
            <a:r>
              <a:rPr lang="en-US" sz="2800" b="1" dirty="0">
                <a:latin typeface="Times New Roman"/>
                <a:ea typeface="+mn-lt"/>
                <a:cs typeface="Times New Roman"/>
              </a:rPr>
              <a:t>operation used to reduce the dimensions of an image by performing operations at a pixel level</a:t>
            </a:r>
            <a:r>
              <a:rPr lang="en-US" sz="2800" dirty="0">
                <a:latin typeface="Times New Roman"/>
                <a:ea typeface="+mn-lt"/>
                <a:cs typeface="Times New Roman"/>
              </a:rPr>
              <a:t>. A pooling kernel slides across the image, and only one pixel from the corresponding pixel group is selected for further processing, thus </a:t>
            </a:r>
            <a:r>
              <a:rPr lang="en-US" sz="2800" b="1" dirty="0">
                <a:latin typeface="Times New Roman"/>
                <a:ea typeface="+mn-lt"/>
                <a:cs typeface="Times New Roman"/>
              </a:rPr>
              <a:t>reducing the image size</a:t>
            </a:r>
            <a:r>
              <a:rPr lang="en-US" sz="2800" dirty="0">
                <a:latin typeface="Times New Roman"/>
                <a:ea typeface="+mn-lt"/>
                <a:cs typeface="Times New Roman"/>
              </a:rPr>
              <a:t>., </a:t>
            </a:r>
            <a:r>
              <a:rPr lang="en-US" sz="2800" err="1">
                <a:latin typeface="Times New Roman"/>
                <a:ea typeface="+mn-lt"/>
                <a:cs typeface="Times New Roman"/>
              </a:rPr>
              <a:t>eg.</a:t>
            </a:r>
            <a:r>
              <a:rPr lang="en-US" sz="2800" dirty="0">
                <a:latin typeface="Times New Roman"/>
                <a:ea typeface="+mn-lt"/>
                <a:cs typeface="Times New Roman"/>
              </a:rPr>
              <a:t>, Max Pooling, Average Pooling.</a:t>
            </a:r>
            <a:endParaRPr lang="en-US" sz="28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9274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th problem&#10;&#10;AI-generated content may be incorrect.">
            <a:extLst>
              <a:ext uri="{FF2B5EF4-FFF2-40B4-BE49-F238E27FC236}">
                <a16:creationId xmlns:a16="http://schemas.microsoft.com/office/drawing/2014/main" id="{E1A248C0-7B19-846D-0EAB-46481F2D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" y="-6200"/>
            <a:ext cx="6098336" cy="5907117"/>
          </a:xfrm>
          <a:prstGeom prst="rect">
            <a:avLst/>
          </a:prstGeom>
        </p:spPr>
      </p:pic>
      <p:pic>
        <p:nvPicPr>
          <p:cNvPr id="4" name="Picture 3" descr="A math equation with numbers and a square&#10;&#10;AI-generated content may be incorrect.">
            <a:extLst>
              <a:ext uri="{FF2B5EF4-FFF2-40B4-BE49-F238E27FC236}">
                <a16:creationId xmlns:a16="http://schemas.microsoft.com/office/drawing/2014/main" id="{10EDB259-B795-6724-1196-78FC455F5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431" y="1129073"/>
            <a:ext cx="5901366" cy="365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0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1D3C-91C8-6A3B-6215-F3635DF2F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78" y="2300"/>
            <a:ext cx="12191954" cy="65780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ea typeface="+mj-lt"/>
                <a:cs typeface="+mj-lt"/>
              </a:rPr>
              <a:t>MLPs are Not Translation Invariant</a:t>
            </a:r>
            <a:endParaRPr lang="en-US">
              <a:latin typeface="Times New Roman"/>
              <a:ea typeface="+mj-lt"/>
              <a:cs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F111DC-B1BF-43E2-3EBC-899FD66953CC}"/>
              </a:ext>
            </a:extLst>
          </p:cNvPr>
          <p:cNvSpPr txBox="1"/>
          <p:nvPr/>
        </p:nvSpPr>
        <p:spPr>
          <a:xfrm>
            <a:off x="60760" y="992437"/>
            <a:ext cx="120105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/>
                <a:ea typeface="+mn-lt"/>
                <a:cs typeface="+mn-lt"/>
              </a:rPr>
              <a:t>The network reacts differently if the main content of the image is shifted. 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4" name="Picture 3" descr="Issues with using MLP for prediction on shifted images.">
            <a:extLst>
              <a:ext uri="{FF2B5EF4-FFF2-40B4-BE49-F238E27FC236}">
                <a16:creationId xmlns:a16="http://schemas.microsoft.com/office/drawing/2014/main" id="{13A75B04-FF10-A46E-2407-023C0159E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8" y="1707038"/>
            <a:ext cx="12030970" cy="419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90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C91A9-B7FC-70BD-F55C-978E410E7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78" y="2300"/>
            <a:ext cx="12191954" cy="557163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Times New Roman"/>
                <a:ea typeface="+mj-lt"/>
                <a:cs typeface="+mj-lt"/>
              </a:rPr>
              <a:t>MLPs are Prone to Overfitting</a:t>
            </a:r>
            <a:endParaRPr lang="en-US" sz="4000">
              <a:latin typeface="Times New Roman"/>
              <a:cs typeface="Times New Roman"/>
            </a:endParaRPr>
          </a:p>
        </p:txBody>
      </p:sp>
      <p:pic>
        <p:nvPicPr>
          <p:cNvPr id="3" name="Picture 2" descr="MLPs having high number of weights when training on images">
            <a:extLst>
              <a:ext uri="{FF2B5EF4-FFF2-40B4-BE49-F238E27FC236}">
                <a16:creationId xmlns:a16="http://schemas.microsoft.com/office/drawing/2014/main" id="{C7FB9F0A-5B8B-D2E7-E7C3-79FCB8BD6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58" y="861636"/>
            <a:ext cx="11254593" cy="474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71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03A1A-1D3F-9E05-34FF-B71BD2529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78" y="2300"/>
            <a:ext cx="12191954" cy="542786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Times New Roman"/>
                <a:ea typeface="+mj-lt"/>
                <a:cs typeface="+mj-lt"/>
              </a:rPr>
              <a:t>Convolutional Neural Network (CNN)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DF7B70-006A-A22C-444B-E7BD22B118A8}"/>
              </a:ext>
            </a:extLst>
          </p:cNvPr>
          <p:cNvSpPr txBox="1"/>
          <p:nvPr/>
        </p:nvSpPr>
        <p:spPr>
          <a:xfrm>
            <a:off x="-2624" y="891168"/>
            <a:ext cx="3838928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 dirty="0">
                <a:latin typeface="Times New Roman"/>
                <a:ea typeface="+mn-lt"/>
                <a:cs typeface="+mn-lt"/>
              </a:rPr>
              <a:t>A 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Convolutional Neural Network (CNN)</a:t>
            </a:r>
            <a:r>
              <a:rPr lang="en-US" sz="2800" dirty="0">
                <a:latin typeface="Times New Roman"/>
                <a:ea typeface="+mn-lt"/>
                <a:cs typeface="+mn-lt"/>
              </a:rPr>
              <a:t>, also known as </a:t>
            </a:r>
            <a:r>
              <a:rPr lang="en-US" sz="2800" b="1" err="1">
                <a:latin typeface="Times New Roman"/>
                <a:ea typeface="+mn-lt"/>
                <a:cs typeface="+mn-lt"/>
              </a:rPr>
              <a:t>ConvNet</a:t>
            </a:r>
            <a:r>
              <a:rPr lang="en-US" sz="2800" dirty="0">
                <a:latin typeface="Times New Roman"/>
                <a:ea typeface="+mn-lt"/>
                <a:cs typeface="+mn-lt"/>
              </a:rPr>
              <a:t>, is a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 specialized type of deep learning algorithm</a:t>
            </a:r>
            <a:r>
              <a:rPr lang="en-US" sz="2800" dirty="0">
                <a:latin typeface="Times New Roman"/>
                <a:ea typeface="+mn-lt"/>
                <a:cs typeface="+mn-lt"/>
              </a:rPr>
              <a:t> mainly designed for tasks that necessitate 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object recognition, including image classification, detection, and segmentation</a:t>
            </a:r>
            <a:r>
              <a:rPr lang="en-US" sz="2800" dirty="0">
                <a:latin typeface="Times New Roman"/>
                <a:ea typeface="+mn-lt"/>
                <a:cs typeface="+mn-lt"/>
              </a:rPr>
              <a:t>. 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7" name="Picture 6" descr="A diagram of a brain&#10;&#10;AI-generated content may be incorrect.">
            <a:extLst>
              <a:ext uri="{FF2B5EF4-FFF2-40B4-BE49-F238E27FC236}">
                <a16:creationId xmlns:a16="http://schemas.microsoft.com/office/drawing/2014/main" id="{7663C4F5-417B-3AB9-2ED5-429267055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394" y="555237"/>
            <a:ext cx="8154118" cy="630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2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3E9AB-58AD-714E-AD91-DE305FAD6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4" y="2300"/>
            <a:ext cx="12148822" cy="830333"/>
          </a:xfrm>
        </p:spPr>
        <p:txBody>
          <a:bodyPr/>
          <a:lstStyle/>
          <a:p>
            <a:pPr algn="ctr"/>
            <a:r>
              <a:rPr lang="en-US" b="0" dirty="0">
                <a:latin typeface="Times New Roman"/>
                <a:ea typeface="+mj-lt"/>
                <a:cs typeface="+mj-lt"/>
              </a:rPr>
              <a:t>Residual Networks (</a:t>
            </a:r>
            <a:r>
              <a:rPr lang="en-US" b="0" err="1">
                <a:latin typeface="Times New Roman"/>
                <a:ea typeface="+mj-lt"/>
                <a:cs typeface="+mj-lt"/>
              </a:rPr>
              <a:t>ResNet</a:t>
            </a:r>
            <a:r>
              <a:rPr lang="en-US" b="0" dirty="0">
                <a:latin typeface="Times New Roman"/>
                <a:ea typeface="+mj-lt"/>
                <a:cs typeface="+mj-lt"/>
              </a:rPr>
              <a:t>)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6CAADD-F4FF-6017-556C-D82356879EB3}"/>
              </a:ext>
            </a:extLst>
          </p:cNvPr>
          <p:cNvSpPr txBox="1"/>
          <p:nvPr/>
        </p:nvSpPr>
        <p:spPr>
          <a:xfrm>
            <a:off x="-20254" y="1053199"/>
            <a:ext cx="12172547" cy="35849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51DBF1-C167-7F11-3C79-F56F5700DD72}"/>
              </a:ext>
            </a:extLst>
          </p:cNvPr>
          <p:cNvSpPr txBox="1"/>
          <p:nvPr/>
        </p:nvSpPr>
        <p:spPr>
          <a:xfrm>
            <a:off x="40507" y="1057193"/>
            <a:ext cx="12114409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How to decide on the number of layers in our neural network architecture?</a:t>
            </a:r>
            <a:endParaRPr lang="en-US" sz="2400">
              <a:latin typeface="Times New Roman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A naive answer would be: The greater the number of hidden layers, the better is the learning process. More layers enrich the levels of features.</a:t>
            </a:r>
          </a:p>
          <a:p>
            <a:pPr algn="just"/>
            <a:endParaRPr lang="en-US" sz="2400" dirty="0">
              <a:latin typeface="Times New Roman"/>
              <a:ea typeface="+mn-lt"/>
              <a:cs typeface="+mn-lt"/>
            </a:endParaRPr>
          </a:p>
          <a:p>
            <a:pPr algn="just"/>
            <a:r>
              <a:rPr lang="en-US" sz="2400" dirty="0">
                <a:latin typeface="Times New Roman"/>
                <a:ea typeface="+mn-lt"/>
                <a:cs typeface="+mn-lt"/>
              </a:rPr>
              <a:t>Training very deep "plain" neural networks (simply stacking layers), two major issues often arose:</a:t>
            </a:r>
          </a:p>
          <a:p>
            <a:pPr algn="just"/>
            <a:r>
              <a:rPr lang="en-US" sz="2400" b="1" dirty="0">
                <a:latin typeface="Times New Roman"/>
                <a:ea typeface="+mn-lt"/>
                <a:cs typeface="+mn-lt"/>
              </a:rPr>
              <a:t>  Vanishing/Exploding Gradients: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This is a common problem in deep networks where the gradients </a:t>
            </a:r>
            <a:r>
              <a:rPr lang="en-US" sz="2400" b="1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during backpropagation become either extremely small (vanish) or extremely large (explode), </a:t>
            </a:r>
            <a:r>
              <a:rPr lang="en-US" sz="2400" dirty="0">
                <a:latin typeface="Times New Roman"/>
                <a:ea typeface="+mn-lt"/>
                <a:cs typeface="+mn-lt"/>
              </a:rPr>
              <a:t>making the network difficult or impossible to train effectively.</a:t>
            </a:r>
          </a:p>
          <a:p>
            <a:pPr algn="just"/>
            <a:endParaRPr lang="en-US" sz="2400" dirty="0">
              <a:latin typeface="Times New Roman"/>
              <a:ea typeface="+mn-lt"/>
              <a:cs typeface="+mn-lt"/>
            </a:endParaRPr>
          </a:p>
          <a:p>
            <a:pPr algn="just"/>
            <a:r>
              <a:rPr lang="en-US" sz="2400" b="1">
                <a:latin typeface="Times New Roman"/>
                <a:ea typeface="+mn-lt"/>
                <a:cs typeface="+mn-lt"/>
              </a:rPr>
              <a:t>   Degradation Problem: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as the network depth increased,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training accuracy first increased, but then started to saturate and even quickly degrade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(training error increased).Because deeper networks were harder to optimize than shallower ones.</a:t>
            </a:r>
          </a:p>
        </p:txBody>
      </p:sp>
    </p:spTree>
    <p:extLst>
      <p:ext uri="{BB962C8B-B14F-4D97-AF65-F5344CB8AC3E}">
        <p14:creationId xmlns:p14="http://schemas.microsoft.com/office/powerpoint/2010/main" val="3980682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6DC13-BF2D-B030-5EEB-12D2F2A5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78" y="2300"/>
            <a:ext cx="12191954" cy="600296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Key Components of a CNN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AC75F9-BFA0-D937-970C-43C25012E8C0}"/>
              </a:ext>
            </a:extLst>
          </p:cNvPr>
          <p:cNvSpPr txBox="1"/>
          <p:nvPr/>
        </p:nvSpPr>
        <p:spPr>
          <a:xfrm>
            <a:off x="23505" y="1174721"/>
            <a:ext cx="3889133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>
                <a:latin typeface="Times New Roman"/>
                <a:ea typeface="+mn-lt"/>
                <a:cs typeface="+mn-lt"/>
              </a:rPr>
              <a:t>The convolutional neural network is made of four main parts.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sz="240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Convolutional layers</a:t>
            </a:r>
            <a:endParaRPr lang="en-US" sz="2400" dirty="0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Rectified Linear Unit (</a:t>
            </a:r>
            <a:r>
              <a:rPr lang="en-US" sz="2400" err="1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ReLU</a:t>
            </a:r>
            <a:r>
              <a:rPr lang="en-US" sz="24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 for short)</a:t>
            </a:r>
            <a:endParaRPr lang="en-US" sz="2400" dirty="0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Pooling layers</a:t>
            </a:r>
            <a:endParaRPr lang="en-US" sz="2400" dirty="0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Fully connected layers</a:t>
            </a:r>
            <a:endParaRPr lang="en-US" sz="2400" dirty="0">
              <a:latin typeface="Times New Roman"/>
              <a:cs typeface="Times New Roman"/>
            </a:endParaRPr>
          </a:p>
          <a:p>
            <a:pPr algn="just"/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9DEC54DA-A233-4E38-6781-E2A6CA46D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858" y="621552"/>
            <a:ext cx="7681642" cy="623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10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EF63-A061-E539-55F1-0BB166EAF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78" y="2300"/>
            <a:ext cx="12177577" cy="657805"/>
          </a:xfrm>
        </p:spPr>
        <p:txBody>
          <a:bodyPr/>
          <a:lstStyle/>
          <a:p>
            <a:r>
              <a:rPr lang="en-US" dirty="0">
                <a:solidFill>
                  <a:srgbClr val="05192D"/>
                </a:solidFill>
              </a:rPr>
              <a:t>Convolution layers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120648-A5B2-465C-35A4-BDA1E81E953E}"/>
              </a:ext>
            </a:extLst>
          </p:cNvPr>
          <p:cNvSpPr txBox="1"/>
          <p:nvPr/>
        </p:nvSpPr>
        <p:spPr>
          <a:xfrm>
            <a:off x="121522" y="830406"/>
            <a:ext cx="11726963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2400" b="1" dirty="0">
                <a:latin typeface="Times New Roman"/>
                <a:ea typeface="+mn-lt"/>
                <a:cs typeface="+mn-lt"/>
              </a:rPr>
              <a:t>Application of a sliding window function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to a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matrix of pixels representing an image</a:t>
            </a:r>
            <a:endParaRPr lang="en-US" sz="2400" b="1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The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sliding function applied to the matrix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is called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kernel or filter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400" b="1" dirty="0">
                <a:latin typeface="Times New Roman"/>
                <a:ea typeface="+mn-lt"/>
                <a:cs typeface="+mn-lt"/>
              </a:rPr>
              <a:t>Several filters of equal size are applied</a:t>
            </a:r>
            <a:r>
              <a:rPr lang="en-US" sz="2400" dirty="0">
                <a:latin typeface="Times New Roman"/>
                <a:ea typeface="+mn-lt"/>
                <a:cs typeface="+mn-lt"/>
              </a:rPr>
              <a:t>, and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each filter is used to recognize a specific pattern from the image</a:t>
            </a:r>
            <a:r>
              <a:rPr lang="en-US" sz="2400" dirty="0">
                <a:latin typeface="Times New Roman"/>
                <a:ea typeface="+mn-lt"/>
                <a:cs typeface="+mn-lt"/>
              </a:rPr>
              <a:t>, such as the curving of the digits, the edges, the whole shape of the digits, and more.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400" b="1" dirty="0">
                <a:latin typeface="Times New Roman"/>
                <a:ea typeface="+mn-lt"/>
                <a:cs typeface="+mn-lt"/>
              </a:rPr>
              <a:t>Small grids (called filters or kernels)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that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 move over the image</a:t>
            </a:r>
            <a:r>
              <a:rPr lang="en-US" sz="2400" dirty="0">
                <a:latin typeface="Times New Roman"/>
                <a:ea typeface="+mn-lt"/>
                <a:cs typeface="+mn-lt"/>
              </a:rPr>
              <a:t>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Each small grid is like a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mini magnifying glass that looks for specific patterns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in the photo,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like lines, curves, or shapes</a:t>
            </a:r>
            <a:r>
              <a:rPr lang="en-US" sz="2400" dirty="0">
                <a:latin typeface="Times New Roman"/>
                <a:ea typeface="+mn-lt"/>
                <a:cs typeface="+mn-lt"/>
              </a:rPr>
              <a:t>.</a:t>
            </a:r>
            <a:endParaRPr lang="en-US" dirty="0">
              <a:latin typeface="Neue Haas Grotesk Text Pro"/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 As it moves across the photo, it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creates a new grid that highlights where it found these patterns</a:t>
            </a:r>
            <a:r>
              <a:rPr lang="en-US" sz="2400" dirty="0">
                <a:latin typeface="Times New Roman"/>
                <a:ea typeface="+mn-lt"/>
                <a:cs typeface="+mn-lt"/>
              </a:rPr>
              <a:t>.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One filter might be good at finding straight lines, another might find curves, and so on. 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By using several different filters, the CNN can get a good idea of all the different patterns that make up the image.</a:t>
            </a:r>
            <a:endParaRPr lang="en-US"/>
          </a:p>
          <a:p>
            <a:pPr marL="285750" indent="-285750" algn="just">
              <a:buFont typeface="Arial"/>
              <a:buChar char="•"/>
            </a:pPr>
            <a:endParaRPr lang="en-US" sz="2400" dirty="0">
              <a:latin typeface="Times New Roman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2867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ixelated image&#10;&#10;AI-generated content may be incorrect.">
            <a:extLst>
              <a:ext uri="{FF2B5EF4-FFF2-40B4-BE49-F238E27FC236}">
                <a16:creationId xmlns:a16="http://schemas.microsoft.com/office/drawing/2014/main" id="{C6BAEB5D-4CFF-9B5A-0792-D1BE23AE7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" y="31271"/>
            <a:ext cx="5922931" cy="6809836"/>
          </a:xfrm>
          <a:prstGeom prst="rect">
            <a:avLst/>
          </a:prstGeom>
        </p:spPr>
      </p:pic>
      <p:pic>
        <p:nvPicPr>
          <p:cNvPr id="4" name="Picture 3" descr="A diagram of a number&#10;&#10;AI-generated content may be incorrect.">
            <a:extLst>
              <a:ext uri="{FF2B5EF4-FFF2-40B4-BE49-F238E27FC236}">
                <a16:creationId xmlns:a16="http://schemas.microsoft.com/office/drawing/2014/main" id="{1B658EEB-71E3-3C5F-7101-ED6BF32E3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852" y="37562"/>
            <a:ext cx="6086296" cy="682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18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4DFBD-5247-7583-CD88-E08357FD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78" y="2300"/>
            <a:ext cx="12191954" cy="629051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rgbClr val="05192D"/>
                </a:solidFill>
                <a:latin typeface="Times New Roman"/>
                <a:cs typeface="Times New Roman"/>
              </a:rPr>
              <a:t>Activation function</a:t>
            </a:r>
            <a:endParaRPr lang="en-US" sz="40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44B190-F9EA-C8D3-F627-8A102A20CDAE}"/>
              </a:ext>
            </a:extLst>
          </p:cNvPr>
          <p:cNvSpPr txBox="1"/>
          <p:nvPr/>
        </p:nvSpPr>
        <p:spPr>
          <a:xfrm>
            <a:off x="-20254" y="1174722"/>
            <a:ext cx="12172547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just">
              <a:buFont typeface="Arial"/>
              <a:buChar char="•"/>
            </a:pPr>
            <a:r>
              <a:rPr lang="en-US" sz="2800" err="1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Relu</a:t>
            </a:r>
            <a:r>
              <a:rPr lang="en-US" sz="28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 activation function is </a:t>
            </a:r>
            <a:r>
              <a:rPr lang="en-US" sz="2800" b="1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applied after each convolution operation.</a:t>
            </a:r>
            <a:endParaRPr lang="en-US" sz="2800" b="1">
              <a:latin typeface="Times New Roman"/>
              <a:cs typeface="Times New Roman"/>
            </a:endParaRPr>
          </a:p>
          <a:p>
            <a:pPr marL="171450" indent="-171450" algn="just">
              <a:buFont typeface="Arial"/>
              <a:buChar char="•"/>
            </a:pPr>
            <a:endParaRPr lang="en-US" sz="2800" b="1" dirty="0">
              <a:solidFill>
                <a:srgbClr val="05192D"/>
              </a:solidFill>
              <a:latin typeface="Times New Roman"/>
              <a:ea typeface="+mn-lt"/>
              <a:cs typeface="+mn-lt"/>
            </a:endParaRPr>
          </a:p>
          <a:p>
            <a:pPr marL="171450" indent="-171450" algn="just">
              <a:buFont typeface="Arial"/>
              <a:buChar char="•"/>
            </a:pPr>
            <a:r>
              <a:rPr lang="en-US" sz="28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Function </a:t>
            </a:r>
            <a:r>
              <a:rPr lang="en-US" sz="2800" b="1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helps the network learn non-linear relationships between the features in the image</a:t>
            </a:r>
            <a:r>
              <a:rPr lang="en-US" sz="28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, hence making the network more robust for identifying different patterns.</a:t>
            </a:r>
          </a:p>
          <a:p>
            <a:pPr marL="171450" indent="-171450" algn="just">
              <a:buFont typeface="Arial"/>
              <a:buChar char="•"/>
            </a:pPr>
            <a:endParaRPr lang="en-US" sz="2800" dirty="0">
              <a:solidFill>
                <a:srgbClr val="05192D"/>
              </a:solidFill>
              <a:latin typeface="Times New Roman"/>
              <a:ea typeface="+mn-lt"/>
              <a:cs typeface="+mn-lt"/>
            </a:endParaRPr>
          </a:p>
          <a:p>
            <a:pPr marL="171450" indent="-171450" algn="just">
              <a:buFont typeface="Arial"/>
              <a:buChar char="•"/>
            </a:pPr>
            <a:r>
              <a:rPr lang="en-US" sz="28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Also helps to </a:t>
            </a:r>
            <a:r>
              <a:rPr lang="en-US" sz="2800" b="1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mitigate the vanishing gradient problems</a:t>
            </a:r>
            <a:r>
              <a:rPr lang="en-US" sz="28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.</a:t>
            </a:r>
            <a:endParaRPr lang="en-US" sz="2800">
              <a:solidFill>
                <a:srgbClr val="05192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5379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933B-4A84-C21C-23B1-48DB2563F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78" y="2300"/>
            <a:ext cx="12191954" cy="58591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5192D"/>
                </a:solidFill>
              </a:rPr>
              <a:t>Pooling layer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ED5820-1DAD-335E-C5CD-BFC3899630A7}"/>
              </a:ext>
            </a:extLst>
          </p:cNvPr>
          <p:cNvSpPr txBox="1"/>
          <p:nvPr/>
        </p:nvSpPr>
        <p:spPr>
          <a:xfrm>
            <a:off x="-40508" y="1032944"/>
            <a:ext cx="12213055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28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Is to</a:t>
            </a:r>
            <a:r>
              <a:rPr lang="en-US" sz="2800" b="1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 pull the most significant features from the convoluted matrix.</a:t>
            </a:r>
            <a:endParaRPr lang="en-US" sz="2800" b="1">
              <a:latin typeface="Times New Roman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endParaRPr lang="en-US" sz="2800" b="1" dirty="0">
              <a:solidFill>
                <a:srgbClr val="05192D"/>
              </a:solidFill>
              <a:latin typeface="Times New Roman"/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8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Done by </a:t>
            </a:r>
            <a:r>
              <a:rPr lang="en-US" sz="2800" b="1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applying some aggregation operations</a:t>
            </a:r>
            <a:r>
              <a:rPr lang="en-US" sz="28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, which</a:t>
            </a:r>
            <a:r>
              <a:rPr lang="en-US" sz="2800" b="1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 reduce the dimension of the feature map (convoluted matrix), hence reducing the memory used while training the network.</a:t>
            </a:r>
            <a:r>
              <a:rPr lang="en-US" sz="28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 </a:t>
            </a:r>
          </a:p>
          <a:p>
            <a:pPr marL="342900" indent="-342900" algn="just">
              <a:buFont typeface="Arial"/>
              <a:buChar char="•"/>
            </a:pPr>
            <a:endParaRPr lang="en-US" sz="2800" dirty="0">
              <a:solidFill>
                <a:srgbClr val="05192D"/>
              </a:solidFill>
              <a:latin typeface="Times New Roman"/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8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Also relevant for </a:t>
            </a:r>
            <a:r>
              <a:rPr lang="en-US" sz="2800" b="1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mitigating overfitting</a:t>
            </a:r>
            <a:r>
              <a:rPr lang="en-US" sz="28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.</a:t>
            </a:r>
          </a:p>
          <a:p>
            <a:pPr marL="342900" indent="-342900" algn="just">
              <a:buFont typeface="Arial"/>
              <a:buChar char="•"/>
            </a:pPr>
            <a:endParaRPr lang="en-US" sz="2800" dirty="0">
              <a:solidFill>
                <a:srgbClr val="05192D"/>
              </a:solidFill>
              <a:latin typeface="Times New Roman"/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8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The most common aggregation functions that can be applied are: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800" b="1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Max pooling</a:t>
            </a:r>
            <a:r>
              <a:rPr lang="en-US" sz="28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, which is the maximum value of the feature map</a:t>
            </a:r>
            <a:endParaRPr lang="en-US" sz="2800">
              <a:latin typeface="Times New Roman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800" b="1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Sum pooling </a:t>
            </a:r>
            <a:r>
              <a:rPr lang="en-US" sz="28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corresponds to the sum of all the values of the feature map</a:t>
            </a:r>
            <a:endParaRPr lang="en-US" sz="2800">
              <a:latin typeface="Times New Roman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800" b="1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Average pooling </a:t>
            </a:r>
            <a:r>
              <a:rPr lang="en-US" sz="28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is the average of all the values.</a:t>
            </a:r>
            <a:endParaRPr lang="en-US" sz="28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3544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13A-1F7D-E9F2-E602-3CF2E536A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78" y="2300"/>
            <a:ext cx="12191955" cy="49965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5192D"/>
                </a:solidFill>
              </a:rPr>
              <a:t>Fully connected layers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72583-3F62-257E-24CC-E976D6446763}"/>
              </a:ext>
            </a:extLst>
          </p:cNvPr>
          <p:cNvSpPr txBox="1"/>
          <p:nvPr/>
        </p:nvSpPr>
        <p:spPr>
          <a:xfrm>
            <a:off x="40507" y="891167"/>
            <a:ext cx="12051024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2800" dirty="0">
                <a:latin typeface="Times New Roman"/>
                <a:ea typeface="+mn-lt"/>
                <a:cs typeface="+mn-lt"/>
              </a:rPr>
              <a:t>These layers are in the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 last layer of the convolutional neural network</a:t>
            </a:r>
            <a:r>
              <a:rPr lang="en-US" sz="2800" dirty="0">
                <a:latin typeface="Times New Roman"/>
                <a:ea typeface="+mn-lt"/>
                <a:cs typeface="+mn-lt"/>
              </a:rPr>
              <a:t>, and 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their inputs correspond to the </a:t>
            </a:r>
            <a:r>
              <a:rPr lang="en-US" sz="2800" b="1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flattened one-dimensional matrix</a:t>
            </a:r>
            <a:r>
              <a:rPr lang="en-US" sz="2800" dirty="0">
                <a:latin typeface="Times New Roman"/>
                <a:ea typeface="+mn-lt"/>
                <a:cs typeface="+mn-lt"/>
              </a:rPr>
              <a:t> generated by the 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last pooling layer</a:t>
            </a:r>
            <a:r>
              <a:rPr lang="en-US" sz="2800" dirty="0">
                <a:latin typeface="Times New Roman"/>
                <a:ea typeface="+mn-lt"/>
                <a:cs typeface="+mn-lt"/>
              </a:rPr>
              <a:t>. </a:t>
            </a:r>
            <a:endParaRPr lang="en-US" sz="2800">
              <a:latin typeface="Times New Roman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endParaRPr lang="en-US" sz="2800" dirty="0">
              <a:latin typeface="Times New Roman"/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800" b="1" err="1">
                <a:latin typeface="Times New Roman"/>
                <a:ea typeface="+mn-lt"/>
                <a:cs typeface="+mn-lt"/>
              </a:rPr>
              <a:t>Relu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 activations function</a:t>
            </a:r>
            <a:r>
              <a:rPr lang="en-US" sz="2800" dirty="0">
                <a:latin typeface="Times New Roman"/>
                <a:ea typeface="+mn-lt"/>
                <a:cs typeface="+mn-lt"/>
              </a:rPr>
              <a:t>s are applied to them for 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non-linearity</a:t>
            </a:r>
            <a:r>
              <a:rPr lang="en-US" sz="2800" dirty="0">
                <a:latin typeface="Times New Roman"/>
                <a:ea typeface="+mn-lt"/>
                <a:cs typeface="+mn-lt"/>
              </a:rPr>
              <a:t>.</a:t>
            </a:r>
          </a:p>
          <a:p>
            <a:pPr algn="just"/>
            <a:endParaRPr lang="en-US" sz="2800" dirty="0">
              <a:latin typeface="Times New Roman"/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800" dirty="0">
                <a:latin typeface="Times New Roman"/>
                <a:ea typeface="+mn-lt"/>
                <a:cs typeface="+mn-lt"/>
              </a:rPr>
              <a:t>A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 </a:t>
            </a:r>
            <a:r>
              <a:rPr lang="en-US" sz="2800" b="1" err="1">
                <a:latin typeface="Times New Roman"/>
                <a:ea typeface="+mn-lt"/>
                <a:cs typeface="+mn-lt"/>
              </a:rPr>
              <a:t>softmax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 prediction layer</a:t>
            </a:r>
            <a:r>
              <a:rPr lang="en-US" sz="2800" dirty="0">
                <a:latin typeface="Times New Roman"/>
                <a:ea typeface="+mn-lt"/>
                <a:cs typeface="+mn-lt"/>
              </a:rPr>
              <a:t> is used to 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generate probability values for each of the possible output labels</a:t>
            </a:r>
            <a:r>
              <a:rPr lang="en-US" sz="2800" dirty="0">
                <a:latin typeface="Times New Roman"/>
                <a:ea typeface="+mn-lt"/>
                <a:cs typeface="+mn-lt"/>
              </a:rPr>
              <a:t>, and the 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final label predicted is the one with the highest probability score.</a:t>
            </a:r>
            <a:endParaRPr lang="en-US" sz="28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4531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38FBF-7D56-E831-D623-A44E652A0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78" y="2300"/>
            <a:ext cx="12163200" cy="62905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>
                <a:solidFill>
                  <a:srgbClr val="101010"/>
                </a:solidFill>
                <a:latin typeface="Times New Roman"/>
                <a:cs typeface="Times New Roman"/>
              </a:rPr>
              <a:t>STRIDE</a:t>
            </a:r>
            <a:endParaRPr lang="en-US" sz="4800">
              <a:latin typeface="Times New Roman"/>
              <a:cs typeface="Times New Roman"/>
            </a:endParaRPr>
          </a:p>
          <a:p>
            <a:endParaRPr lang="en-US" sz="96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59AD7-7E2A-1F45-1789-D2704B976F61}"/>
              </a:ext>
            </a:extLst>
          </p:cNvPr>
          <p:cNvSpPr txBox="1"/>
          <p:nvPr/>
        </p:nvSpPr>
        <p:spPr>
          <a:xfrm>
            <a:off x="-60762" y="1174721"/>
            <a:ext cx="12253562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latin typeface="Times New Roman"/>
                <a:ea typeface="+mn-lt"/>
                <a:cs typeface="+mn-lt"/>
              </a:rPr>
              <a:t>A parameter that 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dictates the movement of the kernel, or filter, across the input data, such as an image.</a:t>
            </a:r>
            <a:endParaRPr lang="en-US" b="1"/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Times New Roman"/>
                <a:ea typeface="+mn-lt"/>
                <a:cs typeface="+mn-lt"/>
              </a:rPr>
              <a:t>Determines how many units the 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filter shifts at each step. This shift can be horizontal, vertical, or both, depending on the stride's configuration.</a:t>
            </a:r>
            <a:endParaRPr lang="en-US" sz="2800" b="1">
              <a:latin typeface="Times New Roman"/>
              <a:cs typeface="Times New Roman"/>
            </a:endParaRPr>
          </a:p>
        </p:txBody>
      </p:sp>
      <p:pic>
        <p:nvPicPr>
          <p:cNvPr id="5" name="Picture 4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5365ABD9-6B16-3856-351F-CDDF3BA0F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650" y="3146575"/>
            <a:ext cx="9019455" cy="369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38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4A025-A64B-F8D2-365A-E3AA6FC1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77" y="2302"/>
            <a:ext cx="12191954" cy="815954"/>
          </a:xfrm>
        </p:spPr>
        <p:txBody>
          <a:bodyPr/>
          <a:lstStyle/>
          <a:p>
            <a:pPr algn="ctr"/>
            <a:r>
              <a:rPr lang="en-US" sz="4000" dirty="0">
                <a:latin typeface="Times New Roman"/>
                <a:cs typeface="Times New Roman"/>
              </a:rPr>
              <a:t>PADDING</a:t>
            </a:r>
            <a:endParaRPr lang="en-US" sz="4000"/>
          </a:p>
          <a:p>
            <a:pPr algn="ctr"/>
            <a:endParaRPr lang="en-US" sz="6600" dirty="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3735E-976A-3A25-255D-65B0ED4FC059}"/>
              </a:ext>
            </a:extLst>
          </p:cNvPr>
          <p:cNvSpPr txBox="1"/>
          <p:nvPr/>
        </p:nvSpPr>
        <p:spPr>
          <a:xfrm>
            <a:off x="17105" y="1111873"/>
            <a:ext cx="12162191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>
                <a:latin typeface="Times New Roman"/>
                <a:ea typeface="+mn-lt"/>
                <a:cs typeface="+mn-lt"/>
              </a:rPr>
              <a:t>The pixels located on the corners and the edges are used much less than those in the middle.</a:t>
            </a:r>
            <a:endParaRPr lang="en-US"/>
          </a:p>
          <a:p>
            <a:pPr marL="457200" indent="-457200">
              <a:buFont typeface="Arial"/>
              <a:buChar char="•"/>
            </a:pPr>
            <a:r>
              <a:rPr lang="en-US" sz="2600" dirty="0">
                <a:latin typeface="Times New Roman"/>
                <a:ea typeface="+mn-lt"/>
                <a:cs typeface="+mn-lt"/>
              </a:rPr>
              <a:t>Increase the contribution of pixels at the corners and the edges to the learning procedure.</a:t>
            </a:r>
            <a:endParaRPr lang="en-US" sz="2600">
              <a:latin typeface="Times New Roman"/>
              <a:cs typeface="Times New Roman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E01CDC-B8CC-3FA4-4D16-CB49ECF147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" t="8181" r="-292" b="769"/>
          <a:stretch>
            <a:fillRect/>
          </a:stretch>
        </p:blipFill>
        <p:spPr>
          <a:xfrm>
            <a:off x="517586" y="2785486"/>
            <a:ext cx="11358144" cy="406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15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028029-7874-89A8-F33E-7411A2E776B4}"/>
              </a:ext>
            </a:extLst>
          </p:cNvPr>
          <p:cNvSpPr txBox="1"/>
          <p:nvPr/>
        </p:nvSpPr>
        <p:spPr>
          <a:xfrm>
            <a:off x="20253" y="141776"/>
            <a:ext cx="1211178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Pixels located in the middle are used more often than pixels on edges and corners. 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 b="1" dirty="0">
                <a:latin typeface="Times New Roman"/>
                <a:cs typeface="Times New Roman"/>
              </a:rPr>
              <a:t>Therefore, the information on the borders of images is not preserved as well as the information in the middle.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A simple and powerful solution to this problem is padding,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which adds rows and columns of zeros to the input image.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endParaRPr lang="en-US" sz="2400" b="1">
              <a:latin typeface="Times New Roman"/>
              <a:ea typeface="+mn-lt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If we apply padding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P in an input image of size W x H</a:t>
            </a:r>
            <a:r>
              <a:rPr lang="en-US" sz="2400" dirty="0">
                <a:latin typeface="Times New Roman"/>
                <a:ea typeface="+mn-lt"/>
                <a:cs typeface="+mn-lt"/>
              </a:rPr>
              <a:t>, the output image has dimensions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(W+2P) x (H+2P)</a:t>
            </a:r>
            <a:r>
              <a:rPr lang="en-US" sz="2400" dirty="0">
                <a:latin typeface="Times New Roman"/>
                <a:ea typeface="+mn-lt"/>
                <a:cs typeface="+mn-lt"/>
              </a:rPr>
              <a:t>.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757B8A-4C6E-A98B-CA00-5EDEB4FC5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1" y="2806101"/>
            <a:ext cx="11997364" cy="38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49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GG-16 layer block diagram">
            <a:extLst>
              <a:ext uri="{FF2B5EF4-FFF2-40B4-BE49-F238E27FC236}">
                <a16:creationId xmlns:a16="http://schemas.microsoft.com/office/drawing/2014/main" id="{D767CF17-7CA9-CF24-BD8F-29EB79937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66" y="483712"/>
            <a:ext cx="11038931" cy="527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4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26F65E-03EF-3142-0071-99BDBFD8F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7" y="2598542"/>
            <a:ext cx="3851504" cy="12784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just"/>
            <a:r>
              <a:rPr lang="en-US" sz="3700" dirty="0">
                <a:latin typeface="Times New Roman"/>
                <a:cs typeface="Times New Roman"/>
              </a:rPr>
              <a:t>Recurrent Neural Networks (RNNs)</a:t>
            </a:r>
            <a:endParaRPr lang="en-US"/>
          </a:p>
        </p:txBody>
      </p:sp>
      <p:pic>
        <p:nvPicPr>
          <p:cNvPr id="3" name="Picture 2" descr="A diagram of data processing&#10;&#10;AI-generated content may be incorrect.">
            <a:extLst>
              <a:ext uri="{FF2B5EF4-FFF2-40B4-BE49-F238E27FC236}">
                <a16:creationId xmlns:a16="http://schemas.microsoft.com/office/drawing/2014/main" id="{B7A51EE0-546A-E2B3-C98D-EB0AFEB7D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118" y="-5588"/>
            <a:ext cx="8699147" cy="686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04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volutional neural networks ">
            <a:extLst>
              <a:ext uri="{FF2B5EF4-FFF2-40B4-BE49-F238E27FC236}">
                <a16:creationId xmlns:a16="http://schemas.microsoft.com/office/drawing/2014/main" id="{8BBB840F-A0C7-393E-CDBF-26B45D29F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" y="-8542"/>
            <a:ext cx="12189120" cy="686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83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grid&#10;&#10;AI-generated content may be incorrect.">
            <a:extLst>
              <a:ext uri="{FF2B5EF4-FFF2-40B4-BE49-F238E27FC236}">
                <a16:creationId xmlns:a16="http://schemas.microsoft.com/office/drawing/2014/main" id="{6839A234-DB1C-0CC6-F735-58893ECF6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557" y="5932"/>
            <a:ext cx="4568585" cy="2921119"/>
          </a:xfrm>
          <a:prstGeom prst="rect">
            <a:avLst/>
          </a:prstGeom>
        </p:spPr>
      </p:pic>
      <p:pic>
        <p:nvPicPr>
          <p:cNvPr id="5" name="Convolutional Neural Network_ A Complete Guide">
            <a:hlinkClick r:id="" action="ppaction://media"/>
            <a:extLst>
              <a:ext uri="{FF2B5EF4-FFF2-40B4-BE49-F238E27FC236}">
                <a16:creationId xmlns:a16="http://schemas.microsoft.com/office/drawing/2014/main" id="{0E3C66EB-113D-EFCF-533D-D232E79A57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00106" y="-4313"/>
            <a:ext cx="6796087" cy="4336212"/>
          </a:xfrm>
          <a:prstGeom prst="rect">
            <a:avLst/>
          </a:prstGeom>
        </p:spPr>
      </p:pic>
      <p:pic>
        <p:nvPicPr>
          <p:cNvPr id="2" name="Convolutional Neural Network_ A Complete Guide (1)">
            <a:hlinkClick r:id="" action="ppaction://media"/>
            <a:extLst>
              <a:ext uri="{FF2B5EF4-FFF2-40B4-BE49-F238E27FC236}">
                <a16:creationId xmlns:a16="http://schemas.microsoft.com/office/drawing/2014/main" id="{3E50CF52-FEBF-B260-2B4E-9016BBE8843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3265" y="2899912"/>
            <a:ext cx="6100941" cy="381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3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volution-Operation-1-1.gif (856×334)">
            <a:hlinkClick r:id="" action="ppaction://media"/>
            <a:extLst>
              <a:ext uri="{FF2B5EF4-FFF2-40B4-BE49-F238E27FC236}">
                <a16:creationId xmlns:a16="http://schemas.microsoft.com/office/drawing/2014/main" id="{9AF7687C-54F1-5A08-D5F9-77969EC653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276" y="-479"/>
            <a:ext cx="11881448" cy="65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7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9BD3B-68DC-5F67-BBD0-1FB85328D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" y="6471"/>
            <a:ext cx="12190740" cy="683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7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 of a function&#10;&#10;AI-generated content may be incorrect.">
            <a:extLst>
              <a:ext uri="{FF2B5EF4-FFF2-40B4-BE49-F238E27FC236}">
                <a16:creationId xmlns:a16="http://schemas.microsoft.com/office/drawing/2014/main" id="{B18047F4-E1B2-5C7B-8824-C3592355C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49" y="6506"/>
            <a:ext cx="12074103" cy="697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56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02BAA3-9161-10C3-5C3C-E585DBF8C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" y="1864"/>
            <a:ext cx="12189121" cy="683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73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C1693-5409-041A-0A2C-9B127307F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78" y="2300"/>
            <a:ext cx="12191955" cy="629051"/>
          </a:xfrm>
        </p:spPr>
        <p:txBody>
          <a:bodyPr/>
          <a:lstStyle/>
          <a:p>
            <a:pPr algn="ctr"/>
            <a:r>
              <a:rPr lang="en-US" b="0" dirty="0">
                <a:ea typeface="+mj-lt"/>
                <a:cs typeface="+mj-lt"/>
              </a:rPr>
              <a:t>Augmented vs. synthetic data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65F07E-F933-31E6-734D-401680488715}"/>
              </a:ext>
            </a:extLst>
          </p:cNvPr>
          <p:cNvSpPr txBox="1"/>
          <p:nvPr/>
        </p:nvSpPr>
        <p:spPr>
          <a:xfrm>
            <a:off x="54884" y="642017"/>
            <a:ext cx="1213203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Data augmentation is a technique of artificially increasing the training set by creating modified copies of a dataset using existing data. It includes making minor changes to the dataset or using deep learning to generate new data points.</a:t>
            </a:r>
            <a:endParaRPr lang="en-US" sz="2400">
              <a:latin typeface="Times New Roman"/>
              <a:cs typeface="Times New Roman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DDCAC9-3D2C-3B64-FA47-4B5371387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5" y="1494558"/>
            <a:ext cx="12147427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58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diagram&#10;&#10;AI-generated content may be incorrect.">
            <a:extLst>
              <a:ext uri="{FF2B5EF4-FFF2-40B4-BE49-F238E27FC236}">
                <a16:creationId xmlns:a16="http://schemas.microsoft.com/office/drawing/2014/main" id="{F509FBD5-F3C0-EA8E-CA92-17B429764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01" y="0"/>
            <a:ext cx="10590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5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D27876-614E-CCD5-5142-A650DBF0B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9A91B-1C62-9335-770E-82DBC8052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12" y="5583234"/>
            <a:ext cx="12200624" cy="7321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>
                <a:latin typeface="Times New Roman"/>
                <a:cs typeface="Times New Roman"/>
              </a:rPr>
              <a:t>Recurrent neural networks vs. Feedforward neural networks</a:t>
            </a:r>
          </a:p>
        </p:txBody>
      </p:sp>
      <p:pic>
        <p:nvPicPr>
          <p:cNvPr id="3" name="Picture 2" descr="Two diagrams illustrating differences between recurrent and feed-forward networks">
            <a:extLst>
              <a:ext uri="{FF2B5EF4-FFF2-40B4-BE49-F238E27FC236}">
                <a16:creationId xmlns:a16="http://schemas.microsoft.com/office/drawing/2014/main" id="{5675CD43-CB8B-F7FD-27FA-16FE3CFD6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0" y="202428"/>
            <a:ext cx="11798952" cy="522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04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996378-3A3A-0912-13C6-7933AEA4C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986525"/>
              </p:ext>
            </p:extLst>
          </p:nvPr>
        </p:nvGraphicFramePr>
        <p:xfrm>
          <a:off x="0" y="4313"/>
          <a:ext cx="12192000" cy="696498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8528748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5245787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26501143"/>
                    </a:ext>
                  </a:extLst>
                </a:gridCol>
              </a:tblGrid>
              <a:tr h="94263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 dirty="0">
                          <a:effectLst/>
                          <a:latin typeface="Times New Roman"/>
                        </a:rPr>
                        <a:t>Feature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 dirty="0">
                          <a:effectLst/>
                          <a:latin typeface="Times New Roman"/>
                        </a:rPr>
                        <a:t>Feedforward Artificial Neural Network (FFANN)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 dirty="0">
                          <a:effectLst/>
                          <a:latin typeface="Times New Roman"/>
                        </a:rPr>
                        <a:t>Recurrent Neural Network (RNN)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4255896905"/>
                  </a:ext>
                </a:extLst>
              </a:tr>
              <a:tr h="94263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 dirty="0">
                          <a:effectLst/>
                          <a:latin typeface="Times New Roman"/>
                        </a:rPr>
                        <a:t>Data Flow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dirty="0">
                          <a:effectLst/>
                          <a:latin typeface="Times New Roman"/>
                        </a:rPr>
                        <a:t>Only in one direction (input to output).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dirty="0">
                          <a:effectLst/>
                          <a:latin typeface="Times New Roman"/>
                        </a:rPr>
                        <a:t>Signals travel in both directions (forward and backward).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940339423"/>
                  </a:ext>
                </a:extLst>
              </a:tr>
              <a:tr h="94263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 dirty="0">
                          <a:effectLst/>
                          <a:latin typeface="Times New Roman"/>
                        </a:rPr>
                        <a:t>Architecture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dirty="0">
                          <a:effectLst/>
                          <a:latin typeface="Times New Roman"/>
                        </a:rPr>
                        <a:t>Follows a top-down approach, no loops.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dirty="0">
                          <a:effectLst/>
                          <a:latin typeface="Times New Roman"/>
                        </a:rPr>
                        <a:t>Has feedback loops in the network.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82391432"/>
                  </a:ext>
                </a:extLst>
              </a:tr>
              <a:tr h="94263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 dirty="0">
                          <a:effectLst/>
                          <a:latin typeface="Times New Roman"/>
                        </a:rPr>
                        <a:t>Layer Influence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dirty="0">
                          <a:effectLst/>
                          <a:latin typeface="Times New Roman"/>
                        </a:rPr>
                        <a:t>Output of any layer does not affect that same layer.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dirty="0">
                          <a:effectLst/>
                          <a:latin typeface="Times New Roman"/>
                        </a:rPr>
                        <a:t>Features from earlier input are fed back into the network.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946650728"/>
                  </a:ext>
                </a:extLst>
              </a:tr>
              <a:tr h="94263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 dirty="0">
                          <a:effectLst/>
                          <a:latin typeface="Times New Roman"/>
                        </a:rPr>
                        <a:t>Memory/State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dirty="0">
                          <a:effectLst/>
                          <a:latin typeface="Times New Roman"/>
                        </a:rPr>
                        <a:t>Has no ability to memorize earlier input.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dirty="0">
                          <a:effectLst/>
                          <a:latin typeface="Times New Roman"/>
                        </a:rPr>
                        <a:t>Has an ability to memorize features derived from earlier input.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4051802858"/>
                  </a:ext>
                </a:extLst>
              </a:tr>
              <a:tr h="1309208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 dirty="0">
                          <a:effectLst/>
                          <a:latin typeface="Times New Roman"/>
                        </a:rPr>
                        <a:t>Dynamism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dirty="0">
                          <a:effectLst/>
                          <a:latin typeface="Times New Roman"/>
                        </a:rPr>
                        <a:t>Static (implied by "no loops" and one-way flow).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dirty="0">
                          <a:effectLst/>
                          <a:latin typeface="Times New Roman"/>
                        </a:rPr>
                        <a:t>Dynamic due to the ever-changing state until reaching an equilibrium point.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198259312"/>
                  </a:ext>
                </a:extLst>
              </a:tr>
              <a:tr h="94263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 dirty="0">
                          <a:effectLst/>
                          <a:latin typeface="Times New Roman"/>
                        </a:rPr>
                        <a:t>Primary Use Case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dirty="0">
                          <a:effectLst/>
                          <a:latin typeface="Times New Roman"/>
                        </a:rPr>
                        <a:t>Pattern recognition.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dirty="0">
                          <a:effectLst/>
                          <a:latin typeface="Times New Roman"/>
                        </a:rPr>
                        <a:t>Sequential autocorrelative data (e.g., time series).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073738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22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77A5-8531-4807-50AE-2BB1FDD0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43428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Bidirectional recurrent neural networks (BRNN)</a:t>
            </a:r>
            <a:endParaRPr lang="en-US" dirty="0"/>
          </a:p>
        </p:txBody>
      </p:sp>
      <p:pic>
        <p:nvPicPr>
          <p:cNvPr id="3" name="Picture 2" descr="A diagram illustrating Bidirectional Recurrent Neural Network">
            <a:extLst>
              <a:ext uri="{FF2B5EF4-FFF2-40B4-BE49-F238E27FC236}">
                <a16:creationId xmlns:a16="http://schemas.microsoft.com/office/drawing/2014/main" id="{3CC49F25-FF6C-B0BD-4773-F671EFACC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" y="1380228"/>
            <a:ext cx="12154122" cy="514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59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88D2-B8C0-0CC9-C1B9-EC22CDB8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0" y="2300"/>
            <a:ext cx="12177576" cy="801579"/>
          </a:xfrm>
        </p:spPr>
        <p:txBody>
          <a:bodyPr>
            <a:normAutofit/>
          </a:bodyPr>
          <a:lstStyle/>
          <a:p>
            <a:pPr algn="ctr"/>
            <a:r>
              <a:rPr lang="en-US" sz="4000" b="0" i="1" dirty="0">
                <a:highlight>
                  <a:srgbClr val="FFFF00"/>
                </a:highlight>
                <a:ea typeface="+mj-lt"/>
                <a:cs typeface="+mj-lt"/>
              </a:rPr>
              <a:t>Convolutional Neural Networks</a:t>
            </a:r>
            <a:endParaRPr lang="en-US" sz="4000" i="1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21A8C3-883C-7596-EB70-C936399C668C}"/>
              </a:ext>
            </a:extLst>
          </p:cNvPr>
          <p:cNvSpPr txBox="1"/>
          <p:nvPr/>
        </p:nvSpPr>
        <p:spPr>
          <a:xfrm>
            <a:off x="0" y="570872"/>
            <a:ext cx="12192801" cy="63709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Computer Vision (CV)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A subfield of Deep Learning and Artificial Intelligence (AI).</a:t>
            </a:r>
            <a:endParaRPr lang="en-US" sz="2400" dirty="0"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latin typeface="Times New Roman"/>
                <a:ea typeface="+mn-lt"/>
                <a:cs typeface="+mn-lt"/>
              </a:rPr>
              <a:t>Goal: </a:t>
            </a:r>
            <a:r>
              <a:rPr lang="en-US" sz="2400" dirty="0">
                <a:latin typeface="Times New Roman"/>
                <a:ea typeface="+mn-lt"/>
                <a:cs typeface="+mn-lt"/>
              </a:rPr>
              <a:t>To teach computers to see, interpret, and perceive the world around them.</a:t>
            </a:r>
            <a:endParaRPr lang="en-US" sz="2400" dirty="0"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latin typeface="Times New Roman"/>
                <a:ea typeface="+mn-lt"/>
                <a:cs typeface="+mn-lt"/>
              </a:rPr>
              <a:t>Analogy: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Giving machines the sense of sight and the ability to understand what they see.</a:t>
            </a:r>
            <a:endParaRPr lang="en-US" sz="2400" dirty="0">
              <a:latin typeface="Times New Roman"/>
              <a:cs typeface="Times New Roman"/>
            </a:endParaRPr>
          </a:p>
          <a:p>
            <a:pPr algn="just"/>
            <a:endParaRPr lang="en-US" sz="2400" dirty="0">
              <a:latin typeface="Times New Roman"/>
              <a:ea typeface="+mn-lt"/>
              <a:cs typeface="+mn-lt"/>
            </a:endParaRPr>
          </a:p>
          <a:p>
            <a:pPr algn="just"/>
            <a:r>
              <a:rPr lang="en-US" sz="2400" b="1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2. The Core Challenge</a:t>
            </a:r>
            <a:endParaRPr lang="en-US" sz="2400" b="1">
              <a:highlight>
                <a:srgbClr val="FFFF00"/>
              </a:highlight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latin typeface="Times New Roman"/>
                <a:ea typeface="+mn-lt"/>
                <a:cs typeface="+mn-lt"/>
              </a:rPr>
              <a:t>Human Vision: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Humans and animals acquire the ability to see and interpret the world naturally from a very young age.</a:t>
            </a:r>
            <a:endParaRPr lang="en-US" sz="2400" dirty="0"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latin typeface="Times New Roman"/>
                <a:ea typeface="+mn-lt"/>
                <a:cs typeface="+mn-lt"/>
              </a:rPr>
              <a:t>Machine Vision Status: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Helping machines interpret and perceive their surroundings via vision remains a largely unsolved problem.</a:t>
            </a:r>
            <a:endParaRPr lang="en-US" sz="2400" dirty="0">
              <a:latin typeface="Times New Roman"/>
              <a:cs typeface="Times New Roman"/>
            </a:endParaRPr>
          </a:p>
          <a:p>
            <a:pPr algn="just"/>
            <a:endParaRPr lang="en-US" sz="2400" dirty="0"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3. Complexity Factors</a:t>
            </a:r>
            <a:endParaRPr lang="en-US" sz="2400" b="1">
              <a:highlight>
                <a:srgbClr val="FFFF00"/>
              </a:highlight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latin typeface="Times New Roman"/>
                <a:ea typeface="+mn-lt"/>
                <a:cs typeface="+mn-lt"/>
              </a:rPr>
              <a:t>Infinite Variability: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The world has an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infinitely varying scenery and is constantly dynamic (changing light, angles, occlusions, etc.).</a:t>
            </a:r>
            <a:endParaRPr lang="en-US" sz="2400" b="1"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latin typeface="Times New Roman"/>
                <a:ea typeface="+mn-lt"/>
                <a:cs typeface="+mn-lt"/>
              </a:rPr>
              <a:t>Limited Human Perception: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The perception modeled for machines is inherently based on the limited understanding of the human vision process.</a:t>
            </a:r>
            <a:endParaRPr lang="en-US" sz="2400" dirty="0"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latin typeface="Times New Roman"/>
                <a:ea typeface="+mn-lt"/>
                <a:cs typeface="+mn-lt"/>
              </a:rPr>
              <a:t>Result: </a:t>
            </a:r>
            <a:r>
              <a:rPr lang="en-US" sz="2400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This variability and complexity at the core make Machine Vision a challenging and complex problem in AI.</a:t>
            </a:r>
            <a:endParaRPr lang="en-US" sz="2400">
              <a:highlight>
                <a:srgbClr val="FFFF00"/>
              </a:highlight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5937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uman Vision System vs. Computer Vision System">
            <a:extLst>
              <a:ext uri="{FF2B5EF4-FFF2-40B4-BE49-F238E27FC236}">
                <a16:creationId xmlns:a16="http://schemas.microsoft.com/office/drawing/2014/main" id="{FC39D081-8E78-CA14-A40A-BFB52A54A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" y="0"/>
            <a:ext cx="12139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76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arrow with text&#10;&#10;AI-generated content may be incorrect.">
            <a:extLst>
              <a:ext uri="{FF2B5EF4-FFF2-40B4-BE49-F238E27FC236}">
                <a16:creationId xmlns:a16="http://schemas.microsoft.com/office/drawing/2014/main" id="{81D30277-3607-EABA-E903-2DC977F39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" y="91"/>
            <a:ext cx="12186247" cy="685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54970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VanillaVTI</vt:lpstr>
      <vt:lpstr>FEED-FORWARD NETWORKS</vt:lpstr>
      <vt:lpstr>Residual Networks (ResNet)</vt:lpstr>
      <vt:lpstr>Recurrent Neural Networks (RNNs)</vt:lpstr>
      <vt:lpstr>Recurrent neural networks vs. Feedforward neural networks</vt:lpstr>
      <vt:lpstr>PowerPoint Presentation</vt:lpstr>
      <vt:lpstr>Bidirectional recurrent neural networks (BRNN)</vt:lpstr>
      <vt:lpstr>Convolutional Neural Networks</vt:lpstr>
      <vt:lpstr>PowerPoint Presentation</vt:lpstr>
      <vt:lpstr>PowerPoint Presentation</vt:lpstr>
      <vt:lpstr>PowerPoint Presentation</vt:lpstr>
      <vt:lpstr>PowerPoint Presentation</vt:lpstr>
      <vt:lpstr>Convolution</vt:lpstr>
      <vt:lpstr>Convolution Visualization</vt:lpstr>
      <vt:lpstr>Pooling</vt:lpstr>
      <vt:lpstr>PowerPoint Presentation</vt:lpstr>
      <vt:lpstr>PowerPoint Presentation</vt:lpstr>
      <vt:lpstr>MLPs are Not Translation Invariant</vt:lpstr>
      <vt:lpstr>MLPs are Prone to Overfitting</vt:lpstr>
      <vt:lpstr>Convolutional Neural Network (CNN)</vt:lpstr>
      <vt:lpstr>Key Components of a CNN</vt:lpstr>
      <vt:lpstr>Convolution layers</vt:lpstr>
      <vt:lpstr>PowerPoint Presentation</vt:lpstr>
      <vt:lpstr>Activation function</vt:lpstr>
      <vt:lpstr>Pooling layer </vt:lpstr>
      <vt:lpstr>Fully connected layers </vt:lpstr>
      <vt:lpstr>STRIDE </vt:lpstr>
      <vt:lpstr>PADDING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Augmented vs. synthetic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773</cp:revision>
  <dcterms:created xsi:type="dcterms:W3CDTF">2025-10-21T13:50:44Z</dcterms:created>
  <dcterms:modified xsi:type="dcterms:W3CDTF">2025-10-28T01:02:37Z</dcterms:modified>
</cp:coreProperties>
</file>